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6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6" r:id="rId12"/>
    <p:sldId id="277" r:id="rId13"/>
    <p:sldId id="27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7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77"/>
            <p14:sldId id="27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day5-8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FF5F-0082-4846-9661-0F5D80E8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A3AB-3D82-4352-9CE9-1D132498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Load All Unique Models into a </a:t>
            </a:r>
            <a:r>
              <a:rPr lang="en-US" dirty="0">
                <a:solidFill>
                  <a:schemeClr val="tx2"/>
                </a:solidFill>
              </a:rPr>
              <a:t>“Level_Data” </a:t>
            </a:r>
            <a:r>
              <a:rPr lang="en-US" dirty="0"/>
              <a:t>class: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array each</a:t>
            </a:r>
            <a:r>
              <a:rPr lang="en-US" dirty="0"/>
              <a:t> for all combined Vertices, Indices, Material, Meshes, etc...</a:t>
            </a:r>
          </a:p>
          <a:p>
            <a:r>
              <a:rPr lang="en-US" dirty="0"/>
              <a:t>Each model encountered is recorded as an </a:t>
            </a:r>
            <a:r>
              <a:rPr lang="en-US" dirty="0">
                <a:solidFill>
                  <a:schemeClr val="tx2"/>
                </a:solidFill>
              </a:rPr>
              <a:t>Instance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new models copy data to the arrays, each instance is a </a:t>
            </a:r>
            <a:r>
              <a:rPr lang="en-US" dirty="0">
                <a:solidFill>
                  <a:schemeClr val="tx2"/>
                </a:solidFill>
              </a:rPr>
              <a:t>collection of offsets &amp; size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Upload all unique mesh/material data </a:t>
            </a:r>
            <a:r>
              <a:rPr lang="en-US" dirty="0"/>
              <a:t>to one storage buffer.</a:t>
            </a:r>
          </a:p>
          <a:p>
            <a:r>
              <a:rPr lang="en-US" dirty="0"/>
              <a:t>Create separate </a:t>
            </a:r>
            <a:r>
              <a:rPr lang="en-US" dirty="0">
                <a:solidFill>
                  <a:schemeClr val="tx2"/>
                </a:solidFill>
              </a:rPr>
              <a:t>uniform buffers for scene uniforms and instance matrices</a:t>
            </a:r>
            <a:r>
              <a:rPr lang="en-US" dirty="0"/>
              <a:t>.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tx2"/>
                </a:solidFill>
              </a:rPr>
              <a:t>offset/instance</a:t>
            </a:r>
            <a:r>
              <a:rPr lang="en-US" dirty="0"/>
              <a:t> features of the API to </a:t>
            </a:r>
            <a:r>
              <a:rPr lang="en-US" dirty="0">
                <a:solidFill>
                  <a:schemeClr val="tx2"/>
                </a:solidFill>
              </a:rPr>
              <a:t>draw each batch only once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1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3D3A-43E8-4CB4-A9EA-61D5EEEF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oriented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2B66C-B54C-4825-AF2F-01B04E0B2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6FA94-2D5F-4EFD-BD41-9E8E93C48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Strong Performance</a:t>
            </a:r>
          </a:p>
          <a:p>
            <a:pPr lvl="1"/>
            <a:r>
              <a:rPr lang="en-US" dirty="0"/>
              <a:t>Instancing makes a massive difference </a:t>
            </a:r>
          </a:p>
          <a:p>
            <a:r>
              <a:rPr lang="en-US" dirty="0"/>
              <a:t>Memory Efficient</a:t>
            </a:r>
          </a:p>
          <a:p>
            <a:pPr lvl="1"/>
            <a:r>
              <a:rPr lang="en-US" dirty="0"/>
              <a:t>Only unique data is uploaded</a:t>
            </a:r>
          </a:p>
          <a:p>
            <a:r>
              <a:rPr lang="en-US" dirty="0"/>
              <a:t>More Flexible design</a:t>
            </a:r>
          </a:p>
          <a:p>
            <a:pPr lvl="1"/>
            <a:r>
              <a:rPr lang="en-US" dirty="0"/>
              <a:t>Data and Logic are de-coupled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36078-DC6C-462B-A6D6-C867A1FF5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2F-BBC8-4BC1-B457-5B0243A68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Everything is somewhere in an array</a:t>
            </a:r>
          </a:p>
          <a:p>
            <a:pPr lvl="1"/>
            <a:r>
              <a:rPr lang="en-US" dirty="0"/>
              <a:t>Confusing when things go wrong</a:t>
            </a:r>
          </a:p>
          <a:p>
            <a:r>
              <a:rPr lang="en-US" dirty="0"/>
              <a:t>Requires </a:t>
            </a:r>
            <a:r>
              <a:rPr lang="en-US" dirty="0">
                <a:solidFill>
                  <a:schemeClr val="tx2"/>
                </a:solidFill>
              </a:rPr>
              <a:t>LOTS</a:t>
            </a:r>
            <a:r>
              <a:rPr lang="en-US" dirty="0"/>
              <a:t> of pre-planning</a:t>
            </a:r>
          </a:p>
          <a:p>
            <a:pPr lvl="1"/>
            <a:r>
              <a:rPr lang="en-US" dirty="0"/>
              <a:t>You need to organize your data well</a:t>
            </a:r>
          </a:p>
          <a:p>
            <a:r>
              <a:rPr lang="en-US" dirty="0"/>
              <a:t>Significant API familiarity required </a:t>
            </a:r>
          </a:p>
          <a:p>
            <a:pPr lvl="1"/>
            <a:r>
              <a:rPr lang="en-US" dirty="0"/>
              <a:t>Might as well start fresh or with lab3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4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C509A4-EDEB-4C79-818A-67F2AFDC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9" y="4115538"/>
            <a:ext cx="4091552" cy="2312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70BB56E-38B1-4298-BB5E-A8BE972F55E5}"/>
              </a:ext>
            </a:extLst>
          </p:cNvPr>
          <p:cNvSpPr/>
          <p:nvPr/>
        </p:nvSpPr>
        <p:spPr>
          <a:xfrm>
            <a:off x="5846131" y="4818679"/>
            <a:ext cx="1449092" cy="906651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TRIANGLES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7934B-6F6F-4222-964C-A7BD2625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4E9BD-7EC2-4BBD-BDE4-43F42750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1957056"/>
            <a:ext cx="4091552" cy="2158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0822B8-1297-4264-B160-D8E6653FEDB5}"/>
              </a:ext>
            </a:extLst>
          </p:cNvPr>
          <p:cNvSpPr/>
          <p:nvPr/>
        </p:nvSpPr>
        <p:spPr>
          <a:xfrm>
            <a:off x="5846131" y="2582971"/>
            <a:ext cx="1449092" cy="9066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N-POLYS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DB885-F4A3-4A79-9A09-14675D46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4" r="4753" b="9019"/>
          <a:stretch/>
        </p:blipFill>
        <p:spPr>
          <a:xfrm>
            <a:off x="1141413" y="1958961"/>
            <a:ext cx="4704718" cy="2156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F7273-4C36-4B84-9F90-74BA47F73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4115538"/>
            <a:ext cx="4704718" cy="2312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3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78CB-E37A-4BEC-B2BC-75FD4B1A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2E4544-DA29-44C7-9FA6-BA62B32F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292" y="609601"/>
            <a:ext cx="5281792" cy="5871856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9A7B-116A-40A7-8D30-9C1C3F3D2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Triangulate</a:t>
            </a:r>
            <a:r>
              <a:rPr lang="en-US" dirty="0"/>
              <a:t> your models before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Blender has the Y and Z axis swapped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 files don’t retain their file name when imported, </a:t>
            </a:r>
            <a:r>
              <a:rPr lang="en-US" dirty="0">
                <a:solidFill>
                  <a:schemeClr val="tx2"/>
                </a:solidFill>
              </a:rPr>
              <a:t>rename them for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Blender has a first-person view + gravity, great for walking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preview lights &amp; materials by switching the </a:t>
            </a:r>
            <a:r>
              <a:rPr lang="en-US" dirty="0">
                <a:solidFill>
                  <a:schemeClr val="tx2"/>
                </a:solidFill>
              </a:rPr>
              <a:t>viewport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Back-face culling is OFF </a:t>
            </a:r>
            <a:r>
              <a:rPr lang="en-US" dirty="0"/>
              <a:t>by default in Blender but ON by default in most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3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44FE68-F4B8-4E76-8B99-831EC7DF159D}"/>
              </a:ext>
            </a:extLst>
          </p:cNvPr>
          <p:cNvSpPr/>
          <p:nvPr/>
        </p:nvSpPr>
        <p:spPr>
          <a:xfrm>
            <a:off x="8153400" y="1746197"/>
            <a:ext cx="2784340" cy="2128837"/>
          </a:xfrm>
          <a:prstGeom prst="roundRect">
            <a:avLst/>
          </a:prstGeom>
          <a:solidFill>
            <a:srgbClr val="934B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GAME TOOLS, EDITOR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DDB7D19-250B-403A-AE7B-82FB228B90D4}"/>
              </a:ext>
            </a:extLst>
          </p:cNvPr>
          <p:cNvSpPr/>
          <p:nvPr/>
        </p:nvSpPr>
        <p:spPr>
          <a:xfrm>
            <a:off x="7386321" y="2340094"/>
            <a:ext cx="967458" cy="94104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9A98C-C50D-4F7A-96BA-4BAC39F124F8}"/>
              </a:ext>
            </a:extLst>
          </p:cNvPr>
          <p:cNvSpPr/>
          <p:nvPr/>
        </p:nvSpPr>
        <p:spPr>
          <a:xfrm>
            <a:off x="1019622" y="1775803"/>
            <a:ext cx="6366698" cy="26494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071A9-338C-4C23-8F49-6CABD319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renderers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E02ABF-A5D6-4ED1-98A4-0875FFBC0A0A}"/>
              </a:ext>
            </a:extLst>
          </p:cNvPr>
          <p:cNvSpPr/>
          <p:nvPr/>
        </p:nvSpPr>
        <p:spPr>
          <a:xfrm>
            <a:off x="1109540" y="2816749"/>
            <a:ext cx="6201139" cy="84893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Level/NPC/Terrain/FX Renderer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C9D091-4B0E-411A-8006-0926C97BDFA1}"/>
              </a:ext>
            </a:extLst>
          </p:cNvPr>
          <p:cNvSpPr/>
          <p:nvPr/>
        </p:nvSpPr>
        <p:spPr>
          <a:xfrm>
            <a:off x="1109540" y="1875707"/>
            <a:ext cx="5349698" cy="8489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KD/OCT TREE, Node Hierarchy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36F74-D6C4-4658-8349-AF2A25E92E7C}"/>
              </a:ext>
            </a:extLst>
          </p:cNvPr>
          <p:cNvSpPr/>
          <p:nvPr/>
        </p:nvSpPr>
        <p:spPr>
          <a:xfrm>
            <a:off x="3815644" y="3757791"/>
            <a:ext cx="3495035" cy="55792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Input, Physics, Audio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688A2-EF89-44C7-BC40-6E8810725E34}"/>
              </a:ext>
            </a:extLst>
          </p:cNvPr>
          <p:cNvSpPr txBox="1"/>
          <p:nvPr/>
        </p:nvSpPr>
        <p:spPr>
          <a:xfrm>
            <a:off x="1019622" y="3902024"/>
            <a:ext cx="224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Engine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B4B951B-9D62-4FBB-908D-D118B4D62544}"/>
              </a:ext>
            </a:extLst>
          </p:cNvPr>
          <p:cNvSpPr/>
          <p:nvPr/>
        </p:nvSpPr>
        <p:spPr>
          <a:xfrm rot="10800000">
            <a:off x="1019620" y="4453640"/>
            <a:ext cx="4703845" cy="1785842"/>
          </a:xfrm>
          <a:prstGeom prst="round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A3A8F-3B57-4CCB-9298-607343ADC895}"/>
              </a:ext>
            </a:extLst>
          </p:cNvPr>
          <p:cNvSpPr txBox="1"/>
          <p:nvPr/>
        </p:nvSpPr>
        <p:spPr>
          <a:xfrm>
            <a:off x="1019618" y="5695397"/>
            <a:ext cx="27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Executable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542FD18-0BB4-4236-B069-964005763BF1}"/>
              </a:ext>
            </a:extLst>
          </p:cNvPr>
          <p:cNvSpPr/>
          <p:nvPr/>
        </p:nvSpPr>
        <p:spPr>
          <a:xfrm rot="10800000">
            <a:off x="5563161" y="4978808"/>
            <a:ext cx="1534160" cy="941042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F5BA02-3312-4AC3-97ED-77A7D10306EB}"/>
              </a:ext>
            </a:extLst>
          </p:cNvPr>
          <p:cNvSpPr/>
          <p:nvPr/>
        </p:nvSpPr>
        <p:spPr>
          <a:xfrm>
            <a:off x="6915248" y="4530106"/>
            <a:ext cx="4253954" cy="1838447"/>
          </a:xfrm>
          <a:prstGeom prst="ellipse">
            <a:avLst/>
          </a:prstGeom>
          <a:solidFill>
            <a:srgbClr val="00B0F0"/>
          </a:solidFill>
          <a:ln w="76200">
            <a:solidFill>
              <a:srgbClr val="934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GAME DATA/SCRIPT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4303F-68B4-41E2-AD8D-C5A0331A9A5D}"/>
              </a:ext>
            </a:extLst>
          </p:cNvPr>
          <p:cNvSpPr/>
          <p:nvPr/>
        </p:nvSpPr>
        <p:spPr>
          <a:xfrm>
            <a:off x="1133542" y="4571899"/>
            <a:ext cx="4149657" cy="4069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Game Specific Systems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6220EF-692D-486A-8141-6E46BBAEE737}"/>
              </a:ext>
            </a:extLst>
          </p:cNvPr>
          <p:cNvSpPr/>
          <p:nvPr/>
        </p:nvSpPr>
        <p:spPr>
          <a:xfrm>
            <a:off x="1133541" y="5097067"/>
            <a:ext cx="4149658" cy="4069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Gameplay/Script Execution</a:t>
            </a:r>
          </a:p>
        </p:txBody>
      </p:sp>
      <p:pic>
        <p:nvPicPr>
          <p:cNvPr id="21" name="Graphic 20" descr="Arrow circle with solid fill">
            <a:extLst>
              <a:ext uri="{FF2B5EF4-FFF2-40B4-BE49-F238E27FC236}">
                <a16:creationId xmlns:a16="http://schemas.microsoft.com/office/drawing/2014/main" id="{FD3640A0-8B7E-43B4-8B5B-B68C7938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8103" y="3456516"/>
            <a:ext cx="1718391" cy="17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08A-58E0-4379-B46B-8C4C3A6F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renderer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C2FCB-5DC8-48B8-8E5A-499A3FE6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24" y="1763874"/>
            <a:ext cx="9765287" cy="4697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58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B21A-2A31-4FFE-AB24-AB0D6FDD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FB652-0FCB-44D1-A72B-CC1E99FC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32" y="1764382"/>
            <a:ext cx="9039536" cy="4925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42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0267-5FFE-4866-BE31-BF3CE41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1188-472A-4F76-BA09-AE397C69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8" y="2097088"/>
            <a:ext cx="5953956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2AB32-3E11-4EAE-877F-9A65C485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9" y="2097087"/>
            <a:ext cx="4541577" cy="396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68C1A8-FEE5-4E0A-BE78-E0B8F6EF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09" y="3429000"/>
            <a:ext cx="5076825" cy="3162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DA2103-CA9A-466D-9F50-117C90209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162" y="1357803"/>
            <a:ext cx="6011114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39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6EEC-AFE2-488B-A167-DBB313DF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LEVEL tools &amp; Executable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C5F66-D93E-4F40-A580-A0FBF9E7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600158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8781E-519F-4BCB-BD4D-706133E1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40" y="6481122"/>
            <a:ext cx="5620534" cy="22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051C0-3522-4ACA-82E3-FD1CE76C8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54" y="2740165"/>
            <a:ext cx="5744705" cy="3659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1D646-7C30-417E-BA93-C976DCDA3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77" y="2097088"/>
            <a:ext cx="3731858" cy="4613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27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0439-619C-40F8-91B2-E82C0D90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&amp; exporting our first level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534499F-349A-4E04-A36E-440B8272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86" y="875654"/>
            <a:ext cx="6437760" cy="6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FF5F-0082-4846-9661-0F5D80E8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A3AB-3D82-4352-9CE9-1D132498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/>
                </a:solidFill>
              </a:rPr>
              <a:t>“Model”</a:t>
            </a:r>
            <a:r>
              <a:rPr lang="en-US" dirty="0"/>
              <a:t> class: </a:t>
            </a:r>
          </a:p>
          <a:p>
            <a:pPr lvl="1"/>
            <a:r>
              <a:rPr lang="en-US" dirty="0"/>
              <a:t>Has a vertex/index buffer, A Parser, Its own SHADER_MODEL_UNIFORMS (Lab4).</a:t>
            </a:r>
          </a:p>
          <a:p>
            <a:r>
              <a:rPr lang="en-US" dirty="0"/>
              <a:t>For each model in the Level, Load data from </a:t>
            </a:r>
            <a:r>
              <a:rPr lang="en-US" dirty="0">
                <a:solidFill>
                  <a:schemeClr val="tx2"/>
                </a:solidFill>
              </a:rPr>
              <a:t>.h2b</a:t>
            </a:r>
            <a:r>
              <a:rPr lang="en-US" dirty="0"/>
              <a:t> file, populate uniforms.</a:t>
            </a:r>
          </a:p>
          <a:p>
            <a:r>
              <a:rPr lang="en-US" dirty="0">
                <a:solidFill>
                  <a:schemeClr val="tx2"/>
                </a:solidFill>
              </a:rPr>
              <a:t>Adapt Lab4 Renderer</a:t>
            </a:r>
            <a:r>
              <a:rPr lang="en-US" dirty="0"/>
              <a:t> to have a larger </a:t>
            </a:r>
            <a:r>
              <a:rPr lang="en-US" dirty="0">
                <a:solidFill>
                  <a:schemeClr val="tx2"/>
                </a:solidFill>
              </a:rPr>
              <a:t>storage buffer</a:t>
            </a:r>
            <a:r>
              <a:rPr lang="en-US" dirty="0"/>
              <a:t> to hold all uniforms.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/>
                </a:solidFill>
              </a:rPr>
              <a:t>“</a:t>
            </a:r>
            <a:r>
              <a:rPr lang="en-US" dirty="0" err="1">
                <a:solidFill>
                  <a:schemeClr val="tx2"/>
                </a:solidFill>
              </a:rPr>
              <a:t>Model_ID</a:t>
            </a:r>
            <a:r>
              <a:rPr lang="en-US" dirty="0">
                <a:solidFill>
                  <a:schemeClr val="tx2"/>
                </a:solidFill>
              </a:rPr>
              <a:t>” </a:t>
            </a:r>
            <a:r>
              <a:rPr lang="en-US" dirty="0"/>
              <a:t>in addition to your Mesh_ID to pick the right </a:t>
            </a:r>
            <a:r>
              <a:rPr lang="en-US" dirty="0">
                <a:solidFill>
                  <a:schemeClr val="tx2"/>
                </a:solidFill>
              </a:rPr>
              <a:t>array slot</a:t>
            </a:r>
            <a:r>
              <a:rPr lang="en-US" dirty="0"/>
              <a:t>.</a:t>
            </a:r>
          </a:p>
          <a:p>
            <a:r>
              <a:rPr lang="en-US" dirty="0"/>
              <a:t>Transfer all </a:t>
            </a:r>
            <a:r>
              <a:rPr lang="en-US" dirty="0">
                <a:solidFill>
                  <a:schemeClr val="tx2"/>
                </a:solidFill>
              </a:rPr>
              <a:t>matrix uniforms</a:t>
            </a:r>
            <a:r>
              <a:rPr lang="en-US" dirty="0"/>
              <a:t> each frame before drawing. (many duplicates)</a:t>
            </a:r>
          </a:p>
          <a:p>
            <a:r>
              <a:rPr lang="en-US" dirty="0"/>
              <a:t>Loop for each model, then each model’s mesh, </a:t>
            </a:r>
            <a:r>
              <a:rPr lang="en-US" dirty="0">
                <a:solidFill>
                  <a:schemeClr val="tx2"/>
                </a:solidFill>
              </a:rPr>
              <a:t>switching vertex/index buffers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97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3D3A-43E8-4CB4-A9EA-61D5EEEF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2B66C-B54C-4825-AF2F-01B04E0B2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6FA94-2D5F-4EFD-BD41-9E8E93C48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Easier for those used to OO code</a:t>
            </a:r>
          </a:p>
          <a:p>
            <a:pPr lvl="1"/>
            <a:r>
              <a:rPr lang="en-US" dirty="0"/>
              <a:t>Models are “self-contained” to a degree</a:t>
            </a:r>
          </a:p>
          <a:p>
            <a:r>
              <a:rPr lang="en-US" dirty="0"/>
              <a:t>Requires little pre-planning</a:t>
            </a:r>
          </a:p>
          <a:p>
            <a:pPr lvl="1"/>
            <a:r>
              <a:rPr lang="en-US" dirty="0"/>
              <a:t>Everything is assumed to be one-by-one</a:t>
            </a:r>
          </a:p>
          <a:p>
            <a:r>
              <a:rPr lang="en-US" dirty="0"/>
              <a:t>Arguably the fastest to start with</a:t>
            </a:r>
          </a:p>
          <a:p>
            <a:pPr lvl="1"/>
            <a:r>
              <a:rPr lang="en-US" dirty="0"/>
              <a:t>Fewest adjustments to lab4 shaders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36078-DC6C-462B-A6D6-C867A1FF5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2F-BBC8-4BC1-B457-5B0243A68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Poor performance ceiling</a:t>
            </a:r>
          </a:p>
          <a:p>
            <a:pPr lvl="1"/>
            <a:r>
              <a:rPr lang="en-US" dirty="0"/>
              <a:t>Lack of simple instancing support</a:t>
            </a:r>
          </a:p>
          <a:p>
            <a:r>
              <a:rPr lang="en-US" dirty="0"/>
              <a:t>Memory Inefficient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Significant</a:t>
            </a:r>
            <a:r>
              <a:rPr lang="en-US" dirty="0"/>
              <a:t> amounts of duplicated data</a:t>
            </a:r>
          </a:p>
          <a:p>
            <a:r>
              <a:rPr lang="en-US" dirty="0"/>
              <a:t>Generally Inflexible design</a:t>
            </a:r>
          </a:p>
          <a:p>
            <a:pPr lvl="1"/>
            <a:r>
              <a:rPr lang="en-US" dirty="0"/>
              <a:t>Data and Logic are coupled</a:t>
            </a:r>
          </a:p>
        </p:txBody>
      </p:sp>
    </p:spTree>
    <p:extLst>
      <p:ext uri="{BB962C8B-B14F-4D97-AF65-F5344CB8AC3E}">
        <p14:creationId xmlns:p14="http://schemas.microsoft.com/office/powerpoint/2010/main" val="3746620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2321</TotalTime>
  <Words>473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DATA DRIVEN rendering</vt:lpstr>
      <vt:lpstr>The importance of renderers</vt:lpstr>
      <vt:lpstr>The level renderer</vt:lpstr>
      <vt:lpstr>THE LEVEL EDITOR</vt:lpstr>
      <vt:lpstr>THE LEVEL DATA</vt:lpstr>
      <vt:lpstr>THE LEVEL tools &amp; Executable</vt:lpstr>
      <vt:lpstr>building &amp; exporting our first level</vt:lpstr>
      <vt:lpstr>Object oriented approach</vt:lpstr>
      <vt:lpstr>Object oriented considerations</vt:lpstr>
      <vt:lpstr>Data oriented approach</vt:lpstr>
      <vt:lpstr>DATA oriented considerations</vt:lpstr>
      <vt:lpstr>Lessons learned</vt:lpstr>
      <vt:lpstr>Remember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93</cp:revision>
  <dcterms:created xsi:type="dcterms:W3CDTF">2021-08-29T16:51:40Z</dcterms:created>
  <dcterms:modified xsi:type="dcterms:W3CDTF">2021-09-26T19:03:55Z</dcterms:modified>
</cp:coreProperties>
</file>